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6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1648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3CF2259-FA2C-424F-BD81-55E213E1D69A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91648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0D4E163-79A3-4CFA-8211-39997400164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113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8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cs typeface="Arial" panose="020B0604020202020204" pitchFamily="34" charset="0"/>
              </a:rPr>
              <a:t>Note:  There is also an Additional Child Tax Credit - a refundable credit</a:t>
            </a:r>
          </a:p>
        </p:txBody>
      </p:sp>
      <p:sp>
        <p:nvSpPr>
          <p:cNvPr id="91853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EE0BE15-30B7-4D70-ADCE-0280B67BF638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91853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185037-C8BA-4D7E-AC42-5DD349ED7E8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156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0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205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040C5A6-F8B2-4F81-BA7A-9E75BC866DB9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92058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AADA46-EAEC-4F6F-B34F-C5680BF5908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67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226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6234AFB-11B4-412A-8855-0A2481290F37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9226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D7A8A9-5B3E-4035-BE20-61783EC4EE0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402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46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2467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9010D2-0990-41CA-85BC-BEDFE329369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50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8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Sample Child Tax Credit Worksheet</a:t>
            </a:r>
          </a:p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Child</a:t>
            </a:r>
            <a:r>
              <a:rPr lang="en-US" altLang="en-US" baseline="0" dirty="0">
                <a:cs typeface="Arial" panose="020B0604020202020204" pitchFamily="34" charset="0"/>
              </a:rPr>
              <a:t> Tax Credit</a:t>
            </a:r>
            <a:r>
              <a:rPr lang="en-US" altLang="en-US" dirty="0">
                <a:cs typeface="Arial" panose="020B0604020202020204" pitchFamily="34" charset="0"/>
              </a:rPr>
              <a:t> shows the allowable CTC on Line 13.  Since CTC is non-refundable, can only claim the amount of tax liability left after all earlier non-refundable credits on 1040 have been taken.  Therefore, the claimed CTC may be less than maximum or even 0</a:t>
            </a: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TaxSlayer automatically completes this worksheet &amp; transfers the total on Line 13 to 1040 Line 52</a:t>
            </a:r>
          </a:p>
        </p:txBody>
      </p:sp>
      <p:sp>
        <p:nvSpPr>
          <p:cNvPr id="9287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8C9B8E-39AF-497F-8B60-DCD42BE0CA26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9287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3BE60D1-7CE8-428E-8147-8D394DA9707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711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0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TaxSlayer transfers the Child Tax Credit</a:t>
            </a:r>
            <a:r>
              <a:rPr lang="en-US" altLang="en-US" baseline="0" dirty="0">
                <a:cs typeface="Arial" panose="020B0604020202020204" pitchFamily="34" charset="0"/>
              </a:rPr>
              <a:t> from the Child Tax Credit Worksheet </a:t>
            </a:r>
            <a:r>
              <a:rPr lang="en-US" altLang="en-US" dirty="0">
                <a:cs typeface="Arial" panose="020B0604020202020204" pitchFamily="34" charset="0"/>
              </a:rPr>
              <a:t>Line 11 to 1040 Line 52</a:t>
            </a: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Notice that total of </a:t>
            </a:r>
            <a:r>
              <a:rPr lang="en-US" altLang="en-US" u="sng" dirty="0">
                <a:cs typeface="Arial" panose="020B0604020202020204" pitchFamily="34" charset="0"/>
              </a:rPr>
              <a:t>all</a:t>
            </a:r>
            <a:r>
              <a:rPr lang="en-US" altLang="en-US" dirty="0">
                <a:cs typeface="Arial" panose="020B0604020202020204" pitchFamily="34" charset="0"/>
              </a:rPr>
              <a:t> nonrefundable credits (not just Child Tax Credit) on 1040 Line 56 cannot exceed total tax liability on Line 47</a:t>
            </a:r>
          </a:p>
        </p:txBody>
      </p:sp>
      <p:sp>
        <p:nvSpPr>
          <p:cNvPr id="9308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E5143AB-BD43-4EF7-AF18-1C0D5E6E2304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9308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ABDE96-D21E-44D2-9DAA-1E2B31D04B8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838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2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Sample Form 8812 for the Additional Child Tax Credit.  A family is not eligible for this credit if they received the maximum Child Tax Credit.  Must also meet additional</a:t>
            </a:r>
            <a:r>
              <a:rPr lang="en-US" altLang="en-US" baseline="0" dirty="0">
                <a:cs typeface="Arial" panose="020B0604020202020204" pitchFamily="34" charset="0"/>
              </a:rPr>
              <a:t> requirements discussed earlier</a:t>
            </a:r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TaxSlayer automatically completes this worksheet </a:t>
            </a: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Total of Child Tax Credit + Additional Child Tax Credit cannot exceed $1,000 per child</a:t>
            </a:r>
          </a:p>
        </p:txBody>
      </p:sp>
      <p:sp>
        <p:nvSpPr>
          <p:cNvPr id="9328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AA214AB-1609-4888-BF3B-AAC2982E8291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9328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A8B2A6-84C4-407F-8C5C-91880C8341C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625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6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TaxSlayer transfers Form 8812 Line 13 to 1040 Line 67</a:t>
            </a:r>
          </a:p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369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5EA052E-7BF5-44C7-81CE-F73D6D37180C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9369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A8E0417-CCEB-4E1C-94CD-2D4A09516BC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166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800" dirty="0"/>
              <a:t>Child Tax Credits - Nonrefundable</a:t>
            </a:r>
            <a:br>
              <a:rPr lang="en-US" altLang="en-US" sz="3800" dirty="0"/>
            </a:br>
            <a:r>
              <a:rPr lang="en-US" altLang="en-US" sz="3800" dirty="0"/>
              <a:t>Additional CTC – Refundable</a:t>
            </a:r>
          </a:p>
        </p:txBody>
      </p:sp>
      <p:sp>
        <p:nvSpPr>
          <p:cNvPr id="915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 Tabs G</a:t>
            </a:r>
          </a:p>
          <a:p>
            <a:r>
              <a:rPr lang="en-US" altLang="en-US" dirty="0"/>
              <a:t>Pub 17 Chapter 47</a:t>
            </a:r>
          </a:p>
          <a:p>
            <a:r>
              <a:rPr lang="en-US" altLang="en-US" dirty="0"/>
              <a:t>(Federal 1040-Lines 52 &amp; 67)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86567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Child Tax Credit (CTC)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000" dirty="0"/>
              <a:t> Nonrefundable credit</a:t>
            </a:r>
          </a:p>
          <a:p>
            <a:r>
              <a:rPr lang="en-US" altLang="en-US" sz="3000" dirty="0"/>
              <a:t> Maximum credit per qualified child - $1,000</a:t>
            </a:r>
          </a:p>
          <a:p>
            <a:r>
              <a:rPr lang="en-US" altLang="en-US" sz="3000" dirty="0"/>
              <a:t> General Requirements: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Must meet Qualifying Child criteria</a:t>
            </a:r>
          </a:p>
          <a:p>
            <a:pPr lvl="1"/>
            <a:r>
              <a:rPr lang="en-US" altLang="en-US" sz="2600" dirty="0"/>
              <a:t> AGI &amp; Filing Status determines amount, if any, of credit</a:t>
            </a:r>
          </a:p>
          <a:p>
            <a:pPr lvl="1"/>
            <a:r>
              <a:rPr lang="en-US" altLang="en-US" sz="2600" dirty="0"/>
              <a:t> TaxSlayer automatically completes Child Tax Credit Worksheet and transfers the calculated credit to 1040 line 52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fr-FR" sz="1600" dirty="0"/>
              <a:t>Pub 4012 Tab G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3075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Child Tax Credit</a:t>
            </a:r>
            <a:br>
              <a:rPr lang="en-US" altLang="en-US" dirty="0"/>
            </a:br>
            <a:r>
              <a:rPr lang="en-US" altLang="en-US" dirty="0"/>
              <a:t>Qualifying Child Criteria</a:t>
            </a:r>
          </a:p>
        </p:txBody>
      </p:sp>
      <p:sp>
        <p:nvSpPr>
          <p:cNvPr id="919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3000" dirty="0"/>
              <a:t> Claimed as taxpayer dependent: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Own child, step, adopted or foster child, or their descendants</a:t>
            </a:r>
          </a:p>
          <a:p>
            <a:pPr lvl="1"/>
            <a:r>
              <a:rPr lang="en-US" altLang="en-US" sz="2600" dirty="0"/>
              <a:t> Siblings, step brother/sister, half brother/sister or their descendants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Age:  </a:t>
            </a:r>
            <a:r>
              <a:rPr lang="en-US" altLang="en-US" sz="3000" u="sng" dirty="0"/>
              <a:t>Under 17 </a:t>
            </a:r>
            <a:r>
              <a:rPr lang="en-US" altLang="en-US" sz="3000" dirty="0"/>
              <a:t>on December 31 of tax year</a:t>
            </a:r>
          </a:p>
          <a:p>
            <a:r>
              <a:rPr lang="en-US" altLang="en-US" sz="3000" dirty="0"/>
              <a:t> Residency:  lived with taxpayer over 6 months (exceptions discussed next)</a:t>
            </a:r>
          </a:p>
          <a:p>
            <a:r>
              <a:rPr lang="en-US" altLang="en-US" sz="3000" dirty="0"/>
              <a:t> Support:  Child provided less than 50% of own support</a:t>
            </a:r>
          </a:p>
          <a:p>
            <a:r>
              <a:rPr lang="en-US" altLang="en-US" sz="3000" dirty="0"/>
              <a:t> US citizen or resident of US </a:t>
            </a:r>
          </a:p>
          <a:p>
            <a:endParaRPr lang="en-US" altLang="en-US" dirty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02985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Exceptions To Residency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Born/died during tax year &amp; lived with you for entire time he/she was alive</a:t>
            </a:r>
          </a:p>
          <a:p>
            <a:r>
              <a:rPr lang="en-US" altLang="en-US" sz="3000" dirty="0"/>
              <a:t> Temporary absences count as time lived at home – school, military, vacations, etc. </a:t>
            </a:r>
          </a:p>
          <a:p>
            <a:r>
              <a:rPr lang="en-US" altLang="en-US" sz="3000" dirty="0"/>
              <a:t> Children of divorced/separated parents: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See special rules in Pub 4012 Page G-9</a:t>
            </a:r>
          </a:p>
          <a:p>
            <a:pPr lvl="1"/>
            <a:endParaRPr lang="en-US" altLang="en-US" sz="2600" dirty="0"/>
          </a:p>
          <a:p>
            <a:pPr marL="42862" indent="0">
              <a:buNone/>
            </a:pPr>
            <a:r>
              <a:rPr lang="en-US" sz="2900" b="1" u="sng" dirty="0">
                <a:solidFill>
                  <a:srgbClr val="FF0000"/>
                </a:solidFill>
              </a:rPr>
              <a:t>Note:</a:t>
            </a:r>
            <a:r>
              <a:rPr lang="en-US" sz="2900" b="1" dirty="0">
                <a:solidFill>
                  <a:srgbClr val="FF0000"/>
                </a:solidFill>
              </a:rPr>
              <a:t>  </a:t>
            </a:r>
            <a:r>
              <a:rPr lang="en-US" sz="2900" dirty="0">
                <a:solidFill>
                  <a:srgbClr val="FF0000"/>
                </a:solidFill>
              </a:rPr>
              <a:t>2017 ruling says incarceration and institutionalized care for a child who is permanently and totally disabled are also considered as temporary absences (can be applied to any open tax years)</a:t>
            </a:r>
            <a:endParaRPr lang="en-US" sz="2900" u="sng" dirty="0">
              <a:solidFill>
                <a:srgbClr val="FF0000"/>
              </a:solidFill>
            </a:endParaRPr>
          </a:p>
          <a:p>
            <a:pPr marL="342900" lvl="1" indent="0">
              <a:buNone/>
            </a:pPr>
            <a:endParaRPr lang="en-US" altLang="en-US" sz="2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219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Additional CTC Tax Credit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800" dirty="0"/>
              <a:t> Refundable credit</a:t>
            </a:r>
          </a:p>
          <a:p>
            <a:r>
              <a:rPr lang="en-US" altLang="en-US" sz="2800" dirty="0"/>
              <a:t> Applicable for taxpayers who get less than full Child Tax Credit</a:t>
            </a:r>
          </a:p>
          <a:p>
            <a:pPr lvl="1"/>
            <a:r>
              <a:rPr lang="en-US" altLang="en-US" sz="2600" dirty="0"/>
              <a:t> This would occur if taxpayer’s tax liability is less than allowable CTC (which is nonrefundable)</a:t>
            </a:r>
          </a:p>
          <a:p>
            <a:r>
              <a:rPr lang="en-US" altLang="en-US" sz="2800" dirty="0"/>
              <a:t> Must have &gt; </a:t>
            </a:r>
            <a:r>
              <a:rPr lang="en-US" altLang="en-US" sz="2800" b="1" dirty="0"/>
              <a:t>$3,000 </a:t>
            </a:r>
            <a:r>
              <a:rPr lang="en-US" altLang="en-US" sz="2800" dirty="0"/>
              <a:t>of taxable earned income to be eligible</a:t>
            </a:r>
          </a:p>
          <a:p>
            <a:pPr lvl="1"/>
            <a:r>
              <a:rPr lang="en-US" altLang="en-US" sz="2500" dirty="0"/>
              <a:t>  Taxpayer with 3 or more children may be eligible for Additional Child Tax Credit regardless of income</a:t>
            </a:r>
          </a:p>
          <a:p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>
                <a:solidFill>
                  <a:srgbClr val="001132"/>
                </a:solidFill>
              </a:rPr>
              <a:t>Limited to 15% of earned income above $3,000</a:t>
            </a:r>
            <a:endParaRPr lang="en-US" altLang="en-US" sz="2800" dirty="0">
              <a:solidFill>
                <a:srgbClr val="FF0000"/>
              </a:solidFill>
            </a:endParaRPr>
          </a:p>
          <a:p>
            <a:r>
              <a:rPr lang="en-US" altLang="en-US" sz="2800" dirty="0"/>
              <a:t> TaxSlayer automatically calculates Additional Child Tax Credit on Schedule 8812 and transfers to 1040 line 67T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79126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6471" y="1614487"/>
            <a:ext cx="6603329" cy="4634193"/>
          </a:xfrm>
          <a:prstGeom prst="rect">
            <a:avLst/>
          </a:prstGeom>
        </p:spPr>
      </p:pic>
      <p:sp>
        <p:nvSpPr>
          <p:cNvPr id="927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- Child Tax Credit Worksheet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5917545"/>
            <a:ext cx="7490012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chemeClr val="accent4">
                    <a:lumMod val="95000"/>
                    <a:lumOff val="5000"/>
                  </a:schemeClr>
                </a:solidFill>
                <a:latin typeface="Arial" charset="0"/>
              </a:rPr>
              <a:t>TaxSlayer calculates this Worksheet automatically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686471" y="1479177"/>
            <a:ext cx="2352564" cy="37719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98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3900" y="1611314"/>
            <a:ext cx="7556500" cy="4179886"/>
          </a:xfrm>
          <a:prstGeom prst="rect">
            <a:avLst/>
          </a:prstGeom>
        </p:spPr>
      </p:pic>
      <p:sp>
        <p:nvSpPr>
          <p:cNvPr id="9297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TS - Child Tax Credit – </a:t>
            </a:r>
            <a:br>
              <a:rPr lang="en-US" altLang="en-US" dirty="0"/>
            </a:br>
            <a:r>
              <a:rPr lang="en-US" altLang="en-US" dirty="0"/>
              <a:t>Federal 1040 Line 52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5638800" y="3657600"/>
            <a:ext cx="838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2319" y="3437964"/>
            <a:ext cx="384137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TaxSlayer transfers from Child Tax Credit Worksheet Line 13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76800" y="1676400"/>
            <a:ext cx="1976438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Total tax liability</a:t>
            </a: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7543800" y="1600200"/>
            <a:ext cx="9144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>
            <a:stCxn id="21" idx="3"/>
            <a:endCxn id="22" idx="2"/>
          </p:cNvCxnSpPr>
          <p:nvPr/>
        </p:nvCxnSpPr>
        <p:spPr bwMode="auto">
          <a:xfrm flipV="1">
            <a:off x="6853238" y="1828800"/>
            <a:ext cx="690562" cy="3254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stCxn id="8" idx="3"/>
            <a:endCxn id="7" idx="2"/>
          </p:cNvCxnSpPr>
          <p:nvPr/>
        </p:nvCxnSpPr>
        <p:spPr bwMode="auto">
          <a:xfrm>
            <a:off x="4903695" y="3761130"/>
            <a:ext cx="735105" cy="12507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9" name="Picture 1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152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2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7620000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TS - Additional Child Tax Credit – </a:t>
            </a:r>
            <a:br>
              <a:rPr lang="en-US" altLang="en-US" dirty="0"/>
            </a:br>
            <a:r>
              <a:rPr lang="en-US" altLang="en-US" dirty="0"/>
              <a:t>Schedule 8812 Page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753350"/>
            <a:ext cx="9144000" cy="12001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1132"/>
                </a:solidFill>
                <a:latin typeface="Arial" charset="0"/>
              </a:rPr>
              <a:t>If not eligible for full nonrefundable Child Tax Credit (not enough remaining tax liability), TaxSlayer will calculate Additional Child Tax Credit on Schedule 8812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41725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587500"/>
            <a:ext cx="7835153" cy="4178300"/>
          </a:xfrm>
          <a:prstGeom prst="rect">
            <a:avLst/>
          </a:prstGeom>
        </p:spPr>
      </p:pic>
      <p:sp>
        <p:nvSpPr>
          <p:cNvPr id="93593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TS - Additional Child Tax Credit – 1040 Line 67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6464300" y="2997200"/>
            <a:ext cx="1371600" cy="389736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28950" y="2245659"/>
            <a:ext cx="565785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TaxSlayer transfers from Schedule 8812  Line 13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7019365" y="2614991"/>
            <a:ext cx="29136" cy="38220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85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707</Words>
  <Application>Microsoft Office PowerPoint</Application>
  <PresentationFormat>On-screen Show (4:3)</PresentationFormat>
  <Paragraphs>104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Verdana</vt:lpstr>
      <vt:lpstr>Wingdings</vt:lpstr>
      <vt:lpstr>NJ Template 06</vt:lpstr>
      <vt:lpstr>Child Tax Credits - Nonrefundable Additional CTC – Refundable</vt:lpstr>
      <vt:lpstr>Child Tax Credit (CTC)</vt:lpstr>
      <vt:lpstr>Child Tax Credit Qualifying Child Criteria</vt:lpstr>
      <vt:lpstr>Exceptions To Residency</vt:lpstr>
      <vt:lpstr>Additional CTC Tax Credit</vt:lpstr>
      <vt:lpstr>TS - Child Tax Credit Worksheet</vt:lpstr>
      <vt:lpstr>TS - Child Tax Credit –  Federal 1040 Line 52</vt:lpstr>
      <vt:lpstr>TS - Additional Child Tax Credit –  Schedule 8812 Page 1</vt:lpstr>
      <vt:lpstr>TS - Additional Child Tax Credit – 1040 Line 67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4</cp:revision>
  <cp:lastPrinted>2012-10-15T20:27:10Z</cp:lastPrinted>
  <dcterms:created xsi:type="dcterms:W3CDTF">2014-10-17T16:41:52Z</dcterms:created>
  <dcterms:modified xsi:type="dcterms:W3CDTF">2017-11-15T04:12:10Z</dcterms:modified>
</cp:coreProperties>
</file>